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29"/>
  </p:notesMasterIdLst>
  <p:handoutMasterIdLst>
    <p:handoutMasterId r:id="rId30"/>
  </p:handoutMasterIdLst>
  <p:sldIdLst>
    <p:sldId id="265" r:id="rId4"/>
    <p:sldId id="275" r:id="rId5"/>
    <p:sldId id="288" r:id="rId6"/>
    <p:sldId id="290" r:id="rId7"/>
    <p:sldId id="291" r:id="rId8"/>
    <p:sldId id="293" r:id="rId9"/>
    <p:sldId id="294" r:id="rId10"/>
    <p:sldId id="295" r:id="rId11"/>
    <p:sldId id="296" r:id="rId12"/>
    <p:sldId id="292" r:id="rId13"/>
    <p:sldId id="289" r:id="rId14"/>
    <p:sldId id="297" r:id="rId15"/>
    <p:sldId id="301" r:id="rId16"/>
    <p:sldId id="299" r:id="rId17"/>
    <p:sldId id="300" r:id="rId18"/>
    <p:sldId id="302" r:id="rId19"/>
    <p:sldId id="304" r:id="rId20"/>
    <p:sldId id="306" r:id="rId21"/>
    <p:sldId id="308" r:id="rId22"/>
    <p:sldId id="309" r:id="rId23"/>
    <p:sldId id="310" r:id="rId24"/>
    <p:sldId id="312" r:id="rId25"/>
    <p:sldId id="313" r:id="rId26"/>
    <p:sldId id="314" r:id="rId27"/>
    <p:sldId id="271" r:id="rId28"/>
  </p:sldIdLst>
  <p:sldSz cx="12192000" cy="6858000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Medium" panose="00000600000000000000" pitchFamily="2" charset="0"/>
      <p:regular r:id="rId39"/>
      <p: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5"/>
            <p14:sldId id="288"/>
            <p14:sldId id="290"/>
            <p14:sldId id="291"/>
            <p14:sldId id="293"/>
            <p14:sldId id="294"/>
            <p14:sldId id="295"/>
            <p14:sldId id="296"/>
            <p14:sldId id="292"/>
            <p14:sldId id="289"/>
            <p14:sldId id="297"/>
            <p14:sldId id="301"/>
            <p14:sldId id="299"/>
            <p14:sldId id="300"/>
            <p14:sldId id="302"/>
            <p14:sldId id="304"/>
            <p14:sldId id="306"/>
            <p14:sldId id="308"/>
            <p14:sldId id="309"/>
            <p14:sldId id="310"/>
            <p14:sldId id="312"/>
            <p14:sldId id="313"/>
            <p14:sldId id="31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78AD1-FA05-4E3C-B518-E06B84501393}" v="4263" dt="2025-07-11T16:41:10.577"/>
    <p1510:client id="{597ECD4E-C937-46A9-A762-9330A3483515}" v="10" dt="2025-07-12T07:07:55.078"/>
    <p1510:client id="{F46422A5-5865-4CE1-A910-B8EF837F9EFD}" v="803" dt="2025-07-12T07:35:21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725"/>
        <p:guide orient="horz" pos="845"/>
        <p:guide pos="302"/>
        <p:guide pos="733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info@mail.ru</a:t>
            </a:r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stc.innopolis.university</a:t>
            </a:r>
            <a:endParaRPr lang="ru-RU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info@mail.ru</a:t>
            </a:r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huggingface.co/spaces/J1wZ/emotion_recognition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1wZ/emotion_recognition" TargetMode="External"/><Relationship Id="rId2" Type="http://schemas.openxmlformats.org/officeDocument/2006/relationships/hyperlink" Target="https://huggingface.co/spaces/J1wZ/emotion_recognition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onnx.ai/onnx/index.html" TargetMode="External"/><Relationship Id="rId3" Type="http://schemas.openxmlformats.org/officeDocument/2006/relationships/hyperlink" Target="https://docs.ultralytics.com/ru/" TargetMode="External"/><Relationship Id="rId7" Type="http://schemas.openxmlformats.org/officeDocument/2006/relationships/hyperlink" Target="https://www.gradio.app" TargetMode="External"/><Relationship Id="rId2" Type="http://schemas.openxmlformats.org/officeDocument/2006/relationships/hyperlink" Target="https://pytorch.org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kaggle.com/datasets/gxy19980906/haarcascade-frontalface-defaultxml" TargetMode="External"/><Relationship Id="rId5" Type="http://schemas.openxmlformats.org/officeDocument/2006/relationships/hyperlink" Target="https://opencv.org" TargetMode="External"/><Relationship Id="rId10" Type="http://schemas.openxmlformats.org/officeDocument/2006/relationships/hyperlink" Target="https://huggingface.co" TargetMode="External"/><Relationship Id="rId4" Type="http://schemas.openxmlformats.org/officeDocument/2006/relationships/hyperlink" Target="https://pypi.org/project/moviepy/" TargetMode="External"/><Relationship Id="rId9" Type="http://schemas.openxmlformats.org/officeDocument/2006/relationships/hyperlink" Target="http://Runtim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datasets/msambare/fer2013/data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aperswithcode.com/sota/facial-expression-recognition-on-fer2013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Проект 9. Распознавание эмоций на видео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b="1">
                <a:solidFill>
                  <a:srgbClr val="000000"/>
                </a:solidFill>
                <a:latin typeface="Consolas"/>
              </a:rPr>
              <a:t>Итоговое задание для курса “Профессия ML-инженер”</a:t>
            </a:r>
            <a:endParaRPr lang="ru-RU" sz="2000">
              <a:solidFill>
                <a:srgbClr val="000000"/>
              </a:solidFill>
            </a:endParaRPr>
          </a:p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Пирожкова Александра Дмитриевна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37D90-F8E3-C5CA-6A17-B23EADD1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57009-7C65-CA0B-207D-BD3681EA7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Визуализация датасета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B46B103-7631-E078-1113-4E97EA47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475881-DF76-FC66-44AB-860D2C5B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284CC2-6B74-84F5-7AD6-D991A573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10" name="Рисунок 9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7D9F76-54FD-4C76-4852-80FE161CD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2" y="2026371"/>
            <a:ext cx="3764108" cy="319780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7D0DBD-3277-8439-6E38-6EDCE59A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37" y="2025071"/>
            <a:ext cx="3912179" cy="317731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дисплей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F4398A-7ADE-8D9D-0616-05C95B24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593" y="2028392"/>
            <a:ext cx="3796723" cy="3193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C4321-8427-F741-E4E8-CF60F8E275F6}"/>
              </a:ext>
            </a:extLst>
          </p:cNvPr>
          <p:cNvSpPr txBox="1"/>
          <p:nvPr/>
        </p:nvSpPr>
        <p:spPr>
          <a:xfrm>
            <a:off x="473879" y="1345697"/>
            <a:ext cx="8453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Распределение датасета по классам в каждой выборке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5C0FD-5F39-7CC5-4077-05FD8A158442}"/>
              </a:ext>
            </a:extLst>
          </p:cNvPr>
          <p:cNvSpPr txBox="1"/>
          <p:nvPr/>
        </p:nvSpPr>
        <p:spPr>
          <a:xfrm>
            <a:off x="1131217" y="5370914"/>
            <a:ext cx="21890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Тренировочная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949DD-43D7-7035-7B48-566DE4E45F10}"/>
              </a:ext>
            </a:extLst>
          </p:cNvPr>
          <p:cNvSpPr txBox="1"/>
          <p:nvPr/>
        </p:nvSpPr>
        <p:spPr>
          <a:xfrm>
            <a:off x="5437508" y="5370915"/>
            <a:ext cx="130826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Тестовая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7D37E-BA31-8C83-F113-DB31E90B5885}"/>
              </a:ext>
            </a:extLst>
          </p:cNvPr>
          <p:cNvSpPr txBox="1"/>
          <p:nvPr/>
        </p:nvSpPr>
        <p:spPr>
          <a:xfrm>
            <a:off x="8895253" y="5375812"/>
            <a:ext cx="2139538" cy="375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 err="1"/>
              <a:t>Валидационная</a:t>
            </a:r>
          </a:p>
        </p:txBody>
      </p:sp>
    </p:spTree>
    <p:extLst>
      <p:ext uri="{BB962C8B-B14F-4D97-AF65-F5344CB8AC3E}">
        <p14:creationId xmlns:p14="http://schemas.microsoft.com/office/powerpoint/2010/main" val="178558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A8BCB-7220-CFBC-7B54-813E0531A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3D99C-F5A1-C72A-9511-08AB503E3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обучения(</a:t>
            </a:r>
            <a:r>
              <a:rPr lang="ru-RU" sz="280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800" dirty="0">
                <a:latin typeface="Calibri"/>
                <a:ea typeface="Calibri"/>
                <a:cs typeface="Calibri"/>
              </a:rPr>
              <a:t>, ResNet18)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891EFB-E918-BBEB-147E-F26BDA9F3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191706-D2B5-0496-82BA-BE3B7089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434A7A-8E97-E7EE-3523-85609850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13" name="Рисунок 12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9AD642-2FC5-2847-8425-9BA22B11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0" y="1132465"/>
            <a:ext cx="8901036" cy="4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293D7-556A-15A8-04DC-45B43707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0214B-AB3B-33BB-D93A-BD0DD22C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BFB7A4-6C6E-84C7-CA3B-07A0C14D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F93C30-C965-5FEB-503A-221EDA59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78D7AB-D902-A545-5B52-07FD06EA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E144EB-88A3-48B8-05BB-C42DE23F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3" y="1709233"/>
            <a:ext cx="5068705" cy="320306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F5C137-C57E-C707-439D-7D155856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77" y="1712126"/>
            <a:ext cx="5057775" cy="3190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81FDED-076A-1D25-800B-2A0A0983500C}"/>
              </a:ext>
            </a:extLst>
          </p:cNvPr>
          <p:cNvSpPr txBox="1"/>
          <p:nvPr/>
        </p:nvSpPr>
        <p:spPr>
          <a:xfrm>
            <a:off x="2329543" y="5050971"/>
            <a:ext cx="14270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>
                <a:latin typeface="Calibri"/>
              </a:rPr>
              <a:t>EfficientNet</a:t>
            </a:r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748BC-BDDF-3C93-753B-EC1656B0C7B7}"/>
              </a:ext>
            </a:extLst>
          </p:cNvPr>
          <p:cNvSpPr txBox="1"/>
          <p:nvPr/>
        </p:nvSpPr>
        <p:spPr>
          <a:xfrm>
            <a:off x="7831776" y="5050971"/>
            <a:ext cx="12587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</a:rPr>
              <a:t>ResNet18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5456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59F9-BCE2-2B22-8290-4BED08C0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90851-977F-9F40-E5B1-E17E9D4B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Перевод модели в формат ONNX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96063A-CEA4-2F83-DDC7-6E6590F1E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E2023-892D-C656-6A74-442BA283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189197-EB48-4E37-8708-11F72C09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35235D-FD68-F4FB-1FE8-0FA303BE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1694439"/>
            <a:ext cx="6219247" cy="346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EF418-2760-D5B6-94C5-09F0DE682C32}"/>
              </a:ext>
            </a:extLst>
          </p:cNvPr>
          <p:cNvSpPr txBox="1"/>
          <p:nvPr/>
        </p:nvSpPr>
        <p:spPr>
          <a:xfrm>
            <a:off x="7976974" y="2543532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Формат ONNX позволяет моделям машинного обучения работать на разных платформах</a:t>
            </a:r>
          </a:p>
        </p:txBody>
      </p:sp>
    </p:spTree>
    <p:extLst>
      <p:ext uri="{BB962C8B-B14F-4D97-AF65-F5344CB8AC3E}">
        <p14:creationId xmlns:p14="http://schemas.microsoft.com/office/powerpoint/2010/main" val="416600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E51EF-B345-7D04-7D26-10427F01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68D4B-EC31-F37F-EF89-7541162A6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инференса</a:t>
            </a:r>
            <a:r>
              <a:rPr lang="ru-RU" sz="2800" dirty="0">
                <a:latin typeface="Calibri"/>
                <a:ea typeface="Calibri"/>
                <a:cs typeface="Calibri"/>
              </a:rPr>
              <a:t>(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800" dirty="0">
                <a:latin typeface="Calibri"/>
                <a:ea typeface="Calibri"/>
                <a:cs typeface="Calibri"/>
              </a:rPr>
              <a:t>, ResNet18)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232446-ACD9-2048-025A-2D21D80C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7EE631-A15F-7F65-8849-FD46B639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A0C6F4-3FFB-4735-0E24-CBD1524E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 descr="Изображение выглядит как текст, визитная карточк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73C5E73-8805-C748-8AFE-DDBB4D0D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060" y="1007052"/>
            <a:ext cx="4543425" cy="51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5733-6455-9104-9C61-338682277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87C08-60E3-6C17-4792-D990D3F15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Примеры распознавания(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800" dirty="0">
                <a:latin typeface="Calibri"/>
                <a:ea typeface="Calibri"/>
                <a:cs typeface="Calibri"/>
              </a:rPr>
              <a:t>, ResNet18)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5BE7FF-69B7-B6E2-47D8-74257B1A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604412-514C-A33E-56A0-45F5185F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37512F-F04A-3322-7CA6-608D23A9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pic>
        <p:nvPicPr>
          <p:cNvPr id="7" name="Рисунок 6" descr="Изображение выглядит как Человеческое лицо, очки, снимок экрана, челов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C0E5F60-1534-16F0-0476-C99B011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42" y="1716796"/>
            <a:ext cx="5348832" cy="3176531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ловеческое лицо, снимок экрана, коллаж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9D46051-804E-EE68-C8F8-1B511D0A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441" y="1716795"/>
            <a:ext cx="5316018" cy="3167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AF4E26-8C2E-C844-0E27-F72EB88E0EE1}"/>
              </a:ext>
            </a:extLst>
          </p:cNvPr>
          <p:cNvSpPr txBox="1"/>
          <p:nvPr/>
        </p:nvSpPr>
        <p:spPr>
          <a:xfrm>
            <a:off x="2428505" y="4902530"/>
            <a:ext cx="1951513" cy="5331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Calibri"/>
              </a:rPr>
              <a:t>EfficientNet</a:t>
            </a:r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0CC2A-F9F7-7D26-BBBA-762BDB8312F9}"/>
              </a:ext>
            </a:extLst>
          </p:cNvPr>
          <p:cNvSpPr txBox="1"/>
          <p:nvPr/>
        </p:nvSpPr>
        <p:spPr>
          <a:xfrm>
            <a:off x="8445334" y="4892634"/>
            <a:ext cx="1664525" cy="5430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Calibri"/>
              </a:rPr>
              <a:t>ResNet18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70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A19-6036-2053-A75F-143182B0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E77E4-F716-5AF8-5D3C-832D85E4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3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3D97C9-3A4C-B788-B012-5E293A5C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6ED662-44D5-91FB-FC94-F05A50B8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2F7310-06B0-EDB6-91A1-E8DB2A0C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D2E1A2D3-80E3-9C6C-8F84-ACA95719831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3435D-2CF8-CAFF-9D12-3FE4F7A03B33}"/>
              </a:ext>
            </a:extLst>
          </p:cNvPr>
          <p:cNvSpPr txBox="1"/>
          <p:nvPr/>
        </p:nvSpPr>
        <p:spPr>
          <a:xfrm>
            <a:off x="5638560" y="1348890"/>
            <a:ext cx="534807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Для обучения модели Yolo11n сократим кол-во изображений в обучающей выборке, чтобы сократить время обучения.</a:t>
            </a:r>
          </a:p>
          <a:p>
            <a:r>
              <a:rPr lang="ru-RU" sz="2000" dirty="0">
                <a:latin typeface="Calibri"/>
                <a:ea typeface="Calibri"/>
                <a:cs typeface="Calibri"/>
              </a:rPr>
              <a:t>Из каждого класса обучающего датасета возьмем не более 1500 фото. Кроме этого создадим новые папки </a:t>
            </a:r>
            <a:r>
              <a:rPr lang="ru-RU" sz="2000" err="1">
                <a:latin typeface="Calibri"/>
                <a:ea typeface="Calibri"/>
                <a:cs typeface="Calibri"/>
              </a:rPr>
              <a:t>test</a:t>
            </a:r>
            <a:r>
              <a:rPr lang="ru-RU" sz="2000" dirty="0">
                <a:latin typeface="Calibri"/>
                <a:ea typeface="Calibri"/>
                <a:cs typeface="Calibri"/>
              </a:rPr>
              <a:t>, </a:t>
            </a:r>
            <a:r>
              <a:rPr lang="ru-RU" sz="2000" err="1">
                <a:latin typeface="Calibri"/>
                <a:ea typeface="Calibri"/>
                <a:cs typeface="Calibri"/>
              </a:rPr>
              <a:t>train</a:t>
            </a:r>
            <a:r>
              <a:rPr lang="ru-RU" sz="2000" dirty="0">
                <a:latin typeface="Calibri"/>
                <a:ea typeface="Calibri"/>
                <a:cs typeface="Calibri"/>
              </a:rPr>
              <a:t>, </a:t>
            </a:r>
            <a:r>
              <a:rPr lang="ru-RU" sz="2000" err="1">
                <a:latin typeface="Calibri"/>
                <a:ea typeface="Calibri"/>
                <a:cs typeface="Calibri"/>
              </a:rPr>
              <a:t>validation</a:t>
            </a:r>
            <a:r>
              <a:rPr lang="ru-RU" sz="2000" dirty="0">
                <a:latin typeface="Calibri"/>
                <a:ea typeface="Calibri"/>
                <a:cs typeface="Calibri"/>
              </a:rPr>
              <a:t>. В  них переместим изображения подпапку </a:t>
            </a:r>
            <a:r>
              <a:rPr lang="ru-RU" sz="2000" err="1">
                <a:latin typeface="Calibri"/>
                <a:ea typeface="Calibri"/>
                <a:cs typeface="Calibri"/>
              </a:rPr>
              <a:t>images</a:t>
            </a:r>
            <a:r>
              <a:rPr lang="ru-RU" sz="2000" dirty="0">
                <a:latin typeface="Calibri"/>
                <a:ea typeface="Calibri"/>
                <a:cs typeface="Calibri"/>
              </a:rPr>
              <a:t>, а в подпапку </a:t>
            </a:r>
            <a:r>
              <a:rPr lang="ru-RU" sz="2000" err="1">
                <a:latin typeface="Calibri"/>
                <a:ea typeface="Calibri"/>
                <a:cs typeface="Calibri"/>
              </a:rPr>
              <a:t>labels</a:t>
            </a:r>
            <a:r>
              <a:rPr lang="ru-RU" sz="2000" dirty="0">
                <a:latin typeface="Calibri"/>
                <a:ea typeface="Calibri"/>
                <a:cs typeface="Calibri"/>
              </a:rPr>
              <a:t> поместим файл с </a:t>
            </a:r>
            <a:r>
              <a:rPr lang="ru-RU" sz="2000" err="1">
                <a:latin typeface="Calibri"/>
                <a:ea typeface="Calibri"/>
                <a:cs typeface="Calibri"/>
              </a:rPr>
              <a:t>bounding</a:t>
            </a:r>
            <a:r>
              <a:rPr lang="ru-RU" sz="2000" dirty="0">
                <a:latin typeface="Calibri"/>
                <a:ea typeface="Calibri"/>
                <a:cs typeface="Calibri"/>
              </a:rPr>
              <a:t> </a:t>
            </a:r>
            <a:r>
              <a:rPr lang="ru-RU" sz="2000" err="1">
                <a:latin typeface="Calibri"/>
                <a:ea typeface="Calibri"/>
                <a:cs typeface="Calibri"/>
              </a:rPr>
              <a:t>box</a:t>
            </a:r>
            <a:r>
              <a:rPr lang="ru-RU" sz="2000" dirty="0">
                <a:latin typeface="Calibri"/>
                <a:ea typeface="Calibri"/>
                <a:cs typeface="Calibri"/>
              </a:rPr>
              <a:t>.</a:t>
            </a:r>
          </a:p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r>
              <a:rPr lang="ru-RU" sz="2000" dirty="0">
                <a:latin typeface="Calibri"/>
                <a:ea typeface="Calibri"/>
                <a:cs typeface="Calibri"/>
              </a:rPr>
              <a:t>Подберем для модели </a:t>
            </a:r>
            <a:r>
              <a:rPr lang="ru-RU" sz="2000" err="1">
                <a:latin typeface="Calibri"/>
                <a:ea typeface="Calibri"/>
                <a:cs typeface="Calibri"/>
              </a:rPr>
              <a:t>гиперпараметры</a:t>
            </a:r>
            <a:r>
              <a:rPr lang="ru-RU" sz="2000" dirty="0">
                <a:latin typeface="Calibri"/>
                <a:ea typeface="Calibri"/>
                <a:cs typeface="Calibri"/>
              </a:rPr>
              <a:t> аугментации с помощью </a:t>
            </a:r>
            <a:r>
              <a:rPr lang="ru-RU" sz="2000" err="1">
                <a:latin typeface="Calibri"/>
                <a:ea typeface="Calibri"/>
                <a:cs typeface="Calibri"/>
              </a:rPr>
              <a:t>model.tune</a:t>
            </a:r>
            <a:r>
              <a:rPr lang="ru-RU" sz="2000" dirty="0">
                <a:latin typeface="Calibri"/>
                <a:ea typeface="Calibri"/>
                <a:cs typeface="Calibri"/>
              </a:rPr>
              <a:t>()</a:t>
            </a:r>
            <a:endParaRPr lang="ru-RU" sz="2000" dirty="0"/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6F3D7ED-4F2B-3BC2-2664-DB74D349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40" y="1226437"/>
            <a:ext cx="2666875" cy="4909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9D628A-F5E3-A6ED-F908-AC63494E44CF}"/>
              </a:ext>
            </a:extLst>
          </p:cNvPr>
          <p:cNvSpPr txBox="1"/>
          <p:nvPr/>
        </p:nvSpPr>
        <p:spPr>
          <a:xfrm>
            <a:off x="3200399" y="1231076"/>
            <a:ext cx="1852552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lr0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0.01</a:t>
            </a:r>
          </a:p>
          <a:p>
            <a:r>
              <a:rPr lang="en-US" dirty="0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degrees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0.0</a:t>
            </a:r>
          </a:p>
          <a:p>
            <a:r>
              <a:rPr lang="en-US" err="1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hsv_h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0.01525</a:t>
            </a:r>
          </a:p>
          <a:p>
            <a:r>
              <a:rPr lang="en-US" err="1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hsv_s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0.70708</a:t>
            </a:r>
          </a:p>
          <a:p>
            <a:r>
              <a:rPr lang="en-US" err="1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hsv_v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0.4063</a:t>
            </a:r>
          </a:p>
          <a:p>
            <a:r>
              <a:rPr lang="en-US" dirty="0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mosaic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0.0</a:t>
            </a:r>
          </a:p>
          <a:p>
            <a:r>
              <a:rPr lang="en-US" err="1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fliplr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0.5024</a:t>
            </a:r>
          </a:p>
          <a:p>
            <a:r>
              <a:rPr lang="en-US" err="1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mixup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0.0</a:t>
            </a:r>
          </a:p>
          <a:p>
            <a:r>
              <a:rPr lang="en-US" err="1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copy_paste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0.0</a:t>
            </a:r>
          </a:p>
          <a:p>
            <a:r>
              <a:rPr lang="en-US" dirty="0">
                <a:solidFill>
                  <a:srgbClr val="569CD6"/>
                </a:solidFill>
                <a:latin typeface="Calibri"/>
                <a:ea typeface="Calibri"/>
                <a:cs typeface="Calibri"/>
              </a:rPr>
              <a:t>scale</a:t>
            </a:r>
            <a:r>
              <a:rPr lang="en-US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B5CEA8"/>
                </a:solidFill>
                <a:latin typeface="Calibri"/>
                <a:ea typeface="Calibri"/>
                <a:cs typeface="Calibri"/>
              </a:rPr>
              <a:t>0.5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05036-491B-309F-03A9-B4F2EE1D4701}"/>
              </a:ext>
            </a:extLst>
          </p:cNvPr>
          <p:cNvSpPr txBox="1"/>
          <p:nvPr/>
        </p:nvSpPr>
        <p:spPr>
          <a:xfrm>
            <a:off x="3204331" y="4175885"/>
            <a:ext cx="200099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Calibri"/>
                <a:ea typeface="Calibri"/>
                <a:cs typeface="Calibri"/>
              </a:rPr>
              <a:t>Полученные </a:t>
            </a:r>
            <a:r>
              <a:rPr lang="ru-RU" err="1">
                <a:latin typeface="Calibri"/>
                <a:ea typeface="Calibri"/>
                <a:cs typeface="Calibri"/>
              </a:rPr>
              <a:t>гиперпараметры</a:t>
            </a:r>
            <a:endParaRPr lang="ru-RU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711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BB8CD-0577-492A-9051-6EDBBE13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1A33A-37E5-2F4A-6505-88C21296F3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обучения(Yolo11n)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B38644-3746-E65F-EEA1-F312FCB5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6617D-F8CD-571A-F0A8-D2523415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D30FD1-5F9C-9083-1354-5AAF891B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17</a:t>
            </a:fld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C4D8C4-BE63-C055-14DE-28935D80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24" y="1271010"/>
            <a:ext cx="8342456" cy="46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3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4B67A-898A-7D28-34F1-A63C0F57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0860A-739B-E208-19F4-268D8B13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моделей(Yolo11n)</a:t>
            </a:r>
            <a:endParaRPr lang="ru-RU" sz="4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6AE7A9-E345-6903-78EE-5A2F0CEF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B5AA17-F61D-81AE-F491-BE48A6E7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C70DCE-6C94-60A0-43BF-5BB250C9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FAFB5C-5FAF-956B-BE4B-4F7EC172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3" y="1257817"/>
            <a:ext cx="7131471" cy="202882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диаграмма, План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7A4F02-700F-2264-D40E-2230FC5A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264" y="3291289"/>
            <a:ext cx="5581882" cy="2919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093F7-FF5A-1EF7-D51F-546F9CF75B0B}"/>
              </a:ext>
            </a:extLst>
          </p:cNvPr>
          <p:cNvSpPr txBox="1"/>
          <p:nvPr/>
        </p:nvSpPr>
        <p:spPr>
          <a:xfrm>
            <a:off x="731118" y="343044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Оценка на тестовой выборке</a:t>
            </a:r>
          </a:p>
        </p:txBody>
      </p:sp>
    </p:spTree>
    <p:extLst>
      <p:ext uri="{BB962C8B-B14F-4D97-AF65-F5344CB8AC3E}">
        <p14:creationId xmlns:p14="http://schemas.microsoft.com/office/powerpoint/2010/main" val="140522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5FBEA-9FEA-49EA-97C1-AAC85611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9671D-FE4A-5FEF-304F-AF0E88DB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Перевод модели в формат ONNX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5EFDC6-34F9-3F8B-7B60-4F2A6123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22696C-80E3-CEC1-C7D8-7CEABAD0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70474F-5819-0E31-27AE-5A7D08D5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19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12B56-48A0-219B-1922-455551462008}"/>
              </a:ext>
            </a:extLst>
          </p:cNvPr>
          <p:cNvSpPr txBox="1"/>
          <p:nvPr/>
        </p:nvSpPr>
        <p:spPr>
          <a:xfrm>
            <a:off x="599429" y="5083532"/>
            <a:ext cx="73498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Формат ONNX позволяет моделям машинного обучения работать на разных платформах</a:t>
            </a:r>
          </a:p>
        </p:txBody>
      </p:sp>
      <p:pic>
        <p:nvPicPr>
          <p:cNvPr id="6" name="Рисунок 5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90C099-F2CD-9041-1E8B-683D425C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533236"/>
            <a:ext cx="8968508" cy="30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7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latin typeface="Calibri"/>
                <a:ea typeface="+mj-lt"/>
                <a:cs typeface="+mj-lt"/>
              </a:rPr>
              <a:t>Актуальность работы</a:t>
            </a:r>
            <a:endParaRPr lang="ru-RU">
              <a:latin typeface="Calibri"/>
              <a:ea typeface="Calibri"/>
              <a:cs typeface="Calibri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latin typeface="Calibri"/>
                <a:ea typeface="Calibri"/>
                <a:cs typeface="Calibri"/>
              </a:rPr>
              <a:t>Распознавание эмоций на видео может использоваться для: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Персонализированной рекламы. 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Робота-психолога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+mj-lt"/>
                <a:cs typeface="+mj-lt"/>
              </a:rPr>
              <a:t>Робота-консультанта</a:t>
            </a:r>
            <a:endParaRPr lang="ru-RU" sz="200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Получение обратной связи от клиентов без опросов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Анализа реакции аудитории на фильм/сериал и т.д.</a:t>
            </a:r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87D49-2C12-DE75-5B69-EB3DF4B1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4EBB0-1173-6119-F652-3EAF92D1C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инференса</a:t>
            </a:r>
            <a:r>
              <a:rPr lang="ru-RU" sz="2800" dirty="0">
                <a:latin typeface="Calibri"/>
                <a:ea typeface="Calibri"/>
                <a:cs typeface="Calibri"/>
              </a:rPr>
              <a:t>(Yolo11n)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C13E5E-38E6-9001-AFD3-D03461D4C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60B8A3-31FB-505D-58D4-3A8D4D0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318C8-703C-1F22-2697-C04B83A2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20</a:t>
            </a:fld>
            <a:endParaRPr lang="ru-RU"/>
          </a:p>
        </p:txBody>
      </p:sp>
      <p:pic>
        <p:nvPicPr>
          <p:cNvPr id="8" name="Рисунок 7" descr="Изображение выглядит как текст, визитная карточка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01F802A-DC61-2CCD-12E5-D83060D6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44" y="994387"/>
            <a:ext cx="4193639" cy="48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9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6E8C9-F00D-9012-BA42-23AAA6EBF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5B730-94E5-14C4-C36E-0A3A97C4B0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Примеры распознавания(Yolo11n)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369197-0542-0372-4664-E2A6B6D9F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6D4481-914E-FAC7-5314-99829437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5F4F37-4EE8-7A49-0D66-E1B2001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 descr="Изображение выглядит как Человеческое лицо, снимок экрана, человек, колла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AFE369-86F6-1D43-2513-E20448A0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15" y="1110867"/>
            <a:ext cx="4498554" cy="4434290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ческое лицо, человек, снимок экрана, колла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749FF2-7B3E-EC38-42F3-39D2D8C1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90" y="1110867"/>
            <a:ext cx="4526096" cy="4443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A7A749-07E3-C533-BCB1-CAE53D0DAF13}"/>
              </a:ext>
            </a:extLst>
          </p:cNvPr>
          <p:cNvSpPr txBox="1"/>
          <p:nvPr/>
        </p:nvSpPr>
        <p:spPr>
          <a:xfrm>
            <a:off x="1794130" y="57295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Настоящие классы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72F78-39CF-172A-8701-872D5E818658}"/>
              </a:ext>
            </a:extLst>
          </p:cNvPr>
          <p:cNvSpPr txBox="1"/>
          <p:nvPr/>
        </p:nvSpPr>
        <p:spPr>
          <a:xfrm>
            <a:off x="6921177" y="5733502"/>
            <a:ext cx="3101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Предсказанные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159653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472E-6CED-D6EE-E1FD-5D2F92B0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EED96-6A7D-BFBA-A039-38BC70A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Создание веб-интерфейса с помощью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Gradio</a:t>
            </a:r>
            <a:endParaRPr lang="ru-RU" dirty="0" err="1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CA4998-A861-8FE4-92EA-FA7CBF93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F3EA59-D762-6277-73F3-78D99345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008611-A7EB-D901-D9A3-0EBEE62F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22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60B6B680-4A85-92B2-69D1-65219D9274D6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3956507" y="1432890"/>
            <a:ext cx="7437224" cy="3774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Создается новое </a:t>
            </a:r>
            <a:r>
              <a:rPr lang="ru-RU" sz="2000" err="1">
                <a:latin typeface="Calibri"/>
                <a:ea typeface="Calibri"/>
                <a:cs typeface="Calibri"/>
              </a:rPr>
              <a:t>space</a:t>
            </a:r>
            <a:r>
              <a:rPr lang="ru-RU" sz="2000" dirty="0">
                <a:latin typeface="Calibri"/>
                <a:ea typeface="Calibri"/>
                <a:cs typeface="Calibri"/>
              </a:rPr>
              <a:t> в </a:t>
            </a:r>
            <a:r>
              <a:rPr lang="ru-RU" sz="2000" err="1">
                <a:latin typeface="Calibri"/>
                <a:ea typeface="Calibri"/>
                <a:cs typeface="Calibri"/>
              </a:rPr>
              <a:t>Hugging</a:t>
            </a:r>
            <a:r>
              <a:rPr lang="ru-RU" sz="2000" dirty="0">
                <a:latin typeface="Calibri"/>
                <a:ea typeface="Calibri"/>
                <a:cs typeface="Calibri"/>
              </a:rPr>
              <a:t> Face. Оно с помощью </a:t>
            </a:r>
            <a:r>
              <a:rPr lang="ru-RU" sz="2000" err="1">
                <a:latin typeface="Calibri"/>
                <a:ea typeface="Calibri"/>
                <a:cs typeface="Calibri"/>
              </a:rPr>
              <a:t>Git</a:t>
            </a:r>
            <a:r>
              <a:rPr lang="ru-RU" sz="2000" dirty="0">
                <a:latin typeface="Calibri"/>
                <a:ea typeface="Calibri"/>
                <a:cs typeface="Calibri"/>
              </a:rPr>
              <a:t> копируется на компьютер.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В файле app.py пишется код интерфейса: функции для распознавания эмоций, нанесения результатов на кадр видео, сохранения нового видео и сам код интерфейса </a:t>
            </a:r>
            <a:r>
              <a:rPr lang="ru-RU" sz="2000" err="1">
                <a:latin typeface="Calibri"/>
                <a:ea typeface="Calibri"/>
                <a:cs typeface="Calibri"/>
              </a:rPr>
              <a:t>Gradio</a:t>
            </a:r>
            <a:r>
              <a:rPr lang="ru-RU" sz="2000" dirty="0">
                <a:latin typeface="Calibri"/>
                <a:ea typeface="Calibri"/>
                <a:cs typeface="Calibri"/>
              </a:rPr>
              <a:t>.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Добавляется файл .</a:t>
            </a:r>
            <a:r>
              <a:rPr lang="ru-RU" sz="2000" err="1">
                <a:latin typeface="Calibri"/>
                <a:ea typeface="Calibri"/>
                <a:cs typeface="Calibri"/>
              </a:rPr>
              <a:t>gitingnore</a:t>
            </a:r>
            <a:r>
              <a:rPr lang="ru-RU" sz="2000" dirty="0">
                <a:latin typeface="Calibri"/>
                <a:ea typeface="Calibri"/>
                <a:cs typeface="Calibri"/>
              </a:rPr>
              <a:t>, в котором указываются расширения файлов, что не нужно добавлять в репозиторий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Добавляются модуль детекции лица haarcascade_frontalface_default.xml и модели в формате ONNX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В файле </a:t>
            </a:r>
            <a:r>
              <a:rPr lang="en-US" sz="2000" dirty="0">
                <a:latin typeface="Calibri"/>
                <a:ea typeface="Calibri"/>
                <a:cs typeface="Calibri"/>
              </a:rPr>
              <a:t>requirements.txt </a:t>
            </a:r>
            <a:r>
              <a:rPr lang="en-US" sz="2000" err="1">
                <a:latin typeface="Calibri"/>
                <a:ea typeface="Calibri"/>
                <a:cs typeface="Calibri"/>
              </a:rPr>
              <a:t>указываются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все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необходимые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для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работы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библиотеки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171450" indent="-171450">
              <a:buChar char="•"/>
            </a:pPr>
            <a:endParaRPr lang="ru-RU" dirty="0"/>
          </a:p>
        </p:txBody>
      </p:sp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A6F7FA3-DF29-31CB-1B65-7EAEE7E8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31" y="1527216"/>
            <a:ext cx="3573277" cy="35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7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D079E-BF2C-B977-D395-38903CA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F9998-26DA-C9A6-517D-AA15A1D56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Деплой веб-интерфейса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436F20-3B1B-5C0E-1E0A-2B27A999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FB3783-4CCB-43E2-4458-A86CE13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352F77-15E4-1617-5602-7CA6B8D0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4FD9D-8A1B-03B4-F4A2-896479A5212B}"/>
              </a:ext>
            </a:extLst>
          </p:cNvPr>
          <p:cNvSpPr txBox="1"/>
          <p:nvPr/>
        </p:nvSpPr>
        <p:spPr>
          <a:xfrm>
            <a:off x="475276" y="931788"/>
            <a:ext cx="9025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С </a:t>
            </a:r>
            <a:r>
              <a:rPr lang="en-US" dirty="0" err="1">
                <a:ea typeface="+mn-lt"/>
                <a:cs typeface="+mn-lt"/>
              </a:rPr>
              <a:t>помощью</a:t>
            </a:r>
            <a:r>
              <a:rPr lang="en-US" dirty="0">
                <a:ea typeface="+mn-lt"/>
                <a:cs typeface="+mn-lt"/>
              </a:rPr>
              <a:t> Git </a:t>
            </a:r>
            <a:r>
              <a:rPr lang="en-US" dirty="0" err="1">
                <a:ea typeface="+mn-lt"/>
                <a:cs typeface="+mn-lt"/>
              </a:rPr>
              <a:t>загружаем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все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файлы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Hugging Face. </a:t>
            </a:r>
            <a:r>
              <a:rPr lang="en-US" dirty="0">
                <a:ea typeface="+mn-lt"/>
                <a:cs typeface="+mn-lt"/>
                <a:hlinkClick r:id="rId2"/>
              </a:rPr>
              <a:t>Ссылка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6" name="Рисунок 5" descr="Изображение выглядит как текст, Человеческое лицо, снимок экрана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623F42-0506-F742-CD26-BB6F9138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36" y="1316181"/>
            <a:ext cx="7280182" cy="494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7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C976F-FB5A-D27A-EBC4-34FC1EF42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6C3FF-B7FE-FFAC-8FD4-B6545321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Заключение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7F605F-6B41-40FB-6083-001B6642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FC3184-AC66-F8E6-2E6B-5BBFF572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4ABF9D-1060-D4AE-F6BD-AFFB4FF2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24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42076E34-B65D-F3A5-A7F3-02856FEA82E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С помощью haarcascade_frontalface_default.xml можно эффективно детектировать лица на </a:t>
            </a:r>
            <a:r>
              <a:rPr lang="ru-RU" sz="2000">
                <a:latin typeface="Calibri"/>
                <a:ea typeface="Calibri"/>
                <a:cs typeface="Calibri"/>
              </a:rPr>
              <a:t>кадрах </a:t>
            </a:r>
            <a:r>
              <a:rPr lang="ru-RU" sz="2000" dirty="0">
                <a:latin typeface="Calibri"/>
                <a:ea typeface="Calibri"/>
                <a:cs typeface="Calibri"/>
              </a:rPr>
              <a:t>видео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Были обучены три модели распознающие 7 эмоций</a:t>
            </a:r>
            <a:endParaRPr lang="ru-RU" dirty="0">
              <a:latin typeface="Montserrat"/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Лучшие метрики на тестовой выборке дала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000" dirty="0">
                <a:latin typeface="Calibri"/>
                <a:ea typeface="Calibri"/>
                <a:cs typeface="Calibri"/>
              </a:rPr>
              <a:t> (Test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loss</a:t>
            </a:r>
            <a:r>
              <a:rPr lang="ru-RU" sz="2000" dirty="0">
                <a:latin typeface="Calibri"/>
                <a:ea typeface="Calibri"/>
                <a:cs typeface="Calibri"/>
              </a:rPr>
              <a:t>: 0.915, Test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accuracy</a:t>
            </a:r>
            <a:r>
              <a:rPr lang="ru-RU" sz="2000" dirty="0">
                <a:latin typeface="Calibri"/>
                <a:ea typeface="Calibri"/>
                <a:cs typeface="Calibri"/>
              </a:rPr>
              <a:t>: 0.669)</a:t>
            </a:r>
            <a:endParaRPr lang="ru-RU"/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Все модели дали относительно похожие результаты</a:t>
            </a:r>
          </a:p>
          <a:p>
            <a:pPr marL="342900" indent="-342900">
              <a:buChar char="•"/>
            </a:pPr>
            <a:r>
              <a:rPr lang="ru-RU" sz="2000" dirty="0" err="1">
                <a:latin typeface="Calibri"/>
                <a:ea typeface="Calibri"/>
                <a:cs typeface="Calibri"/>
              </a:rPr>
              <a:t>ONNXRuntime</a:t>
            </a:r>
            <a:r>
              <a:rPr lang="ru-RU" sz="2000" dirty="0">
                <a:latin typeface="Calibri"/>
                <a:ea typeface="Calibri"/>
                <a:cs typeface="Calibri"/>
              </a:rPr>
              <a:t> значительно уменьшил время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инференса</a:t>
            </a:r>
            <a:r>
              <a:rPr lang="ru-RU" sz="2000" dirty="0">
                <a:latin typeface="Calibri"/>
                <a:ea typeface="Calibri"/>
                <a:cs typeface="Calibri"/>
              </a:rPr>
              <a:t> моделей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Был создан веб-интерфейс с помощью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Gradio</a:t>
            </a:r>
            <a:r>
              <a:rPr lang="ru-RU" sz="2000" dirty="0">
                <a:latin typeface="Calibri"/>
                <a:ea typeface="Calibri"/>
                <a:cs typeface="Calibri"/>
              </a:rPr>
              <a:t>, который выводит считанные эмоции и процент уверенности. Его можно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посмотреть на Hugging Face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Для просмотра кода обучения и видео примеров работы распознавания моделей перейти в </a:t>
            </a:r>
            <a:r>
              <a:rPr lang="ru-RU" sz="2000" dirty="0">
                <a:latin typeface="Calibri"/>
                <a:ea typeface="Calibri"/>
                <a:cs typeface="Calibri"/>
                <a:hlinkClick r:id="rId3"/>
              </a:rPr>
              <a:t>GitHub репозиторий</a:t>
            </a:r>
          </a:p>
          <a:p>
            <a:pPr marL="342900" indent="-342900">
              <a:buChar char="•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5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8 950 835 69 16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Kali963caliborn@mail.ru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074EE-65A3-DCCD-65CF-F03D1E8F10A5}"/>
              </a:ext>
            </a:extLst>
          </p:cNvPr>
          <p:cNvSpPr txBox="1"/>
          <p:nvPr/>
        </p:nvSpPr>
        <p:spPr>
          <a:xfrm>
            <a:off x="9415153" y="4021776"/>
            <a:ext cx="17634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https://github.com/J1wZ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F28F1-D3F2-D449-3BE1-7CF34534663E}"/>
              </a:ext>
            </a:extLst>
          </p:cNvPr>
          <p:cNvSpPr txBox="1"/>
          <p:nvPr/>
        </p:nvSpPr>
        <p:spPr>
          <a:xfrm>
            <a:off x="9415153" y="4397828"/>
            <a:ext cx="21296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https://huggingface.co/J1wZ</a:t>
            </a:r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4D7E7-53D1-25AD-2630-AC951CB0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75F9C-2650-15FE-A1BB-C213934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ea typeface="+mj-lt"/>
                <a:cs typeface="+mj-lt"/>
              </a:rPr>
              <a:t>Цели и задачи</a:t>
            </a: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D9614C-B038-A3EE-A69E-06929FE0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3230C7-149B-7115-1793-DD73CC46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ADDFC-7AA1-D592-A315-19F5F080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DEFF6D41-71B7-F1D0-C80B-59C6A4FB978C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latin typeface="Calibri"/>
                <a:ea typeface="Calibri"/>
                <a:cs typeface="Calibri"/>
              </a:rPr>
              <a:t>Цель: </a:t>
            </a:r>
          </a:p>
          <a:p>
            <a:r>
              <a:rPr lang="ru-RU" sz="2000">
                <a:latin typeface="Calibri"/>
                <a:ea typeface="Calibri"/>
                <a:cs typeface="Calibri"/>
              </a:rPr>
              <a:t>Обучить модели для распознавания эмоции на видео</a:t>
            </a:r>
          </a:p>
          <a:p>
            <a:endParaRPr lang="ru-RU" sz="2000">
              <a:latin typeface="Calibri"/>
              <a:ea typeface="Calibri"/>
              <a:cs typeface="Calibri"/>
            </a:endParaRPr>
          </a:p>
          <a:p>
            <a:r>
              <a:rPr lang="ru-RU" sz="2000">
                <a:latin typeface="Calibri"/>
                <a:ea typeface="Calibri"/>
                <a:cs typeface="Calibri"/>
              </a:rPr>
              <a:t>Задачи: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- Реализация модуля поиска лица на видео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- Обучение модели распознавания не менее 5 эмоций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- Реализация интерфейса, позволяющий считывать эмоции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человека с видео или веб-камеры, с выводом результата и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вероятностью эмоций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40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2EA3-F647-B4F4-57C0-C77A55A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CB9C2-6033-34B5-25B9-420FAB0E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latin typeface="Calibri"/>
                <a:ea typeface="+mj-lt"/>
                <a:cs typeface="+mj-lt"/>
              </a:rPr>
              <a:t>Применяемые технологии</a:t>
            </a:r>
            <a:endParaRPr lang="ru-RU" sz="4000">
              <a:latin typeface="Montserrat"/>
              <a:ea typeface="Calibri"/>
              <a:cs typeface="Calibri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167BE6-B99C-244C-F393-45F36AF2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5DF1F1-842A-3F8F-2477-C35146C6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75EC69-4D34-6702-316D-E92DCB43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7647E5E2-97FC-916F-AE14-EB979CC80BD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Pytorch</a:t>
            </a:r>
            <a:r>
              <a:rPr lang="ru-RU" sz="2000" dirty="0">
                <a:latin typeface="Calibri"/>
                <a:ea typeface="Calibri"/>
                <a:cs typeface="Calibri"/>
              </a:rPr>
              <a:t> – построение моделей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3"/>
              </a:rPr>
              <a:t>Ultralytics</a:t>
            </a:r>
            <a:r>
              <a:rPr lang="ru-RU" sz="2000" dirty="0">
                <a:latin typeface="Calibri"/>
                <a:ea typeface="Calibri"/>
                <a:cs typeface="Calibri"/>
              </a:rPr>
              <a:t> - модель Yolo11n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4"/>
              </a:rPr>
              <a:t>Moviepy</a:t>
            </a:r>
            <a:r>
              <a:rPr lang="ru-RU" sz="2000" dirty="0">
                <a:latin typeface="Calibri"/>
                <a:ea typeface="Calibri"/>
                <a:cs typeface="Calibri"/>
              </a:rPr>
              <a:t> - сохранение полученного видео в формате mp4</a:t>
            </a: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+mj-lt"/>
                <a:cs typeface="+mj-lt"/>
                <a:hlinkClick r:id="rId5"/>
              </a:rPr>
              <a:t>OpenCV</a:t>
            </a:r>
            <a:r>
              <a:rPr lang="ru-RU" sz="2000" dirty="0">
                <a:latin typeface="Calibri"/>
                <a:ea typeface="Calibri"/>
                <a:cs typeface="Calibri"/>
              </a:rPr>
              <a:t>- модуль детекции лица(</a:t>
            </a:r>
            <a:r>
              <a:rPr lang="ru-RU" sz="1800" dirty="0">
                <a:solidFill>
                  <a:srgbClr val="CE9178"/>
                </a:solidFill>
                <a:latin typeface="Calibri"/>
                <a:ea typeface="Calibri"/>
                <a:cs typeface="Calibri"/>
                <a:hlinkClick r:id="rId6"/>
              </a:rPr>
              <a:t>haarcascade_frontalface_default.xml</a:t>
            </a:r>
            <a:r>
              <a:rPr lang="ru-RU" sz="2000" dirty="0">
                <a:latin typeface="Calibri"/>
                <a:ea typeface="Calibri"/>
                <a:cs typeface="Calibri"/>
              </a:rPr>
              <a:t>), работа с кадрами и датасетом</a:t>
            </a:r>
            <a:endParaRPr lang="ru-RU" dirty="0"/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7"/>
              </a:rPr>
              <a:t>Gradio</a:t>
            </a:r>
            <a:r>
              <a:rPr lang="ru-RU" sz="2000" dirty="0">
                <a:latin typeface="Calibri"/>
                <a:ea typeface="Calibri"/>
                <a:cs typeface="Calibri"/>
              </a:rPr>
              <a:t> - создание веб-интерфейса</a:t>
            </a: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8"/>
              </a:rPr>
              <a:t>ONNX</a:t>
            </a:r>
            <a:r>
              <a:rPr lang="ru-RU" sz="2000" dirty="0">
                <a:latin typeface="Calibri"/>
                <a:ea typeface="Calibri"/>
                <a:cs typeface="Calibri"/>
              </a:rPr>
              <a:t>, </a:t>
            </a:r>
            <a:r>
              <a:rPr lang="ru-RU" sz="2000" dirty="0">
                <a:latin typeface="Calibri"/>
                <a:ea typeface="Calibri"/>
                <a:cs typeface="Calibri"/>
                <a:hlinkClick r:id="rId9"/>
              </a:rPr>
              <a:t>ONNX Runtime</a:t>
            </a:r>
            <a:r>
              <a:rPr lang="ru-RU" sz="2000" dirty="0">
                <a:latin typeface="Calibri"/>
                <a:ea typeface="Calibri"/>
                <a:cs typeface="Calibri"/>
              </a:rPr>
              <a:t> - конвертирование моделей в формат .</a:t>
            </a:r>
            <a:r>
              <a:rPr lang="ru-RU" sz="2000" err="1">
                <a:latin typeface="Calibri"/>
                <a:ea typeface="Calibri"/>
                <a:cs typeface="Calibri"/>
              </a:rPr>
              <a:t>onnx</a:t>
            </a:r>
            <a:r>
              <a:rPr lang="ru-RU" sz="2000" dirty="0">
                <a:latin typeface="Calibri"/>
                <a:ea typeface="Calibri"/>
                <a:cs typeface="Calibri"/>
              </a:rPr>
              <a:t> и ускорение вывода модели</a:t>
            </a:r>
            <a:endParaRPr lang="ru-RU" sz="2000" b="1" dirty="0">
              <a:latin typeface="Montserra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10"/>
              </a:rPr>
              <a:t>Hugging Face</a:t>
            </a:r>
            <a:r>
              <a:rPr lang="ru-RU" sz="2000" dirty="0">
                <a:latin typeface="Calibri"/>
                <a:ea typeface="Calibri"/>
                <a:cs typeface="Calibri"/>
              </a:rPr>
              <a:t> - деплой веб-интерфейса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63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B86B-E06C-1695-8045-05A45181D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021A8-850A-EA17-6FEC-9937029C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Этапы работы над проектом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6B5421-C779-F355-1FED-BA808955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BBC857-F614-A9EB-54ED-6160EE3E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EA1D1E-2885-8434-4169-DD132D9A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705E3779-5E83-BFD9-2938-97BB4CE5F72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Анализ существующих решений, подбор и загрузка релевантного датасета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Выбор моделей для обучения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Обучение моделей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Оценка качества моделей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Экспорт моделей в формат .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onnx</a:t>
            </a:r>
            <a:endParaRPr lang="ru-RU" sz="200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Создание веб-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интерфеса</a:t>
            </a:r>
            <a:r>
              <a:rPr lang="ru-RU" sz="2000" dirty="0">
                <a:latin typeface="Calibri"/>
                <a:ea typeface="Calibri"/>
                <a:cs typeface="Calibri"/>
              </a:rPr>
              <a:t> для работы с моделями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Деплой приложение на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HuggingFace</a:t>
            </a: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252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0995-9950-B85D-DA0B-2DC79FD6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D2D8B-08E9-83E4-1BD6-40592D6F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Анализ существующих решений, подбор и загрузка релевантного датасета</a:t>
            </a:r>
            <a:endParaRPr lang="ru-RU" sz="2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DB4527E-1187-89CC-3D3C-3FB02732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50FA17E-7FFB-0977-E023-2694AF65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01D96E-34BD-3AF3-4C9B-B790A395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FDECEF28-EFA9-99A0-251F-10CE4EBBCB3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FAD00-52F1-B8BA-A074-AA3BEA039EE8}"/>
              </a:ext>
            </a:extLst>
          </p:cNvPr>
          <p:cNvSpPr txBox="1"/>
          <p:nvPr/>
        </p:nvSpPr>
        <p:spPr>
          <a:xfrm>
            <a:off x="693008" y="1410767"/>
            <a:ext cx="10283749" cy="4504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94A5E-7754-4760-B897-097A5FD27100}"/>
              </a:ext>
            </a:extLst>
          </p:cNvPr>
          <p:cNvSpPr txBox="1"/>
          <p:nvPr/>
        </p:nvSpPr>
        <p:spPr>
          <a:xfrm>
            <a:off x="705383" y="1497393"/>
            <a:ext cx="990011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Существует множество различных моделей и датасетов для распознавания эмоций на видео.</a:t>
            </a:r>
          </a:p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r>
              <a:rPr lang="ru-RU" sz="2000" dirty="0">
                <a:latin typeface="Calibri"/>
                <a:ea typeface="Calibri"/>
                <a:cs typeface="Calibri"/>
              </a:rPr>
              <a:t>Для данной работы был выбран датасет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FER2013</a:t>
            </a:r>
            <a:r>
              <a:rPr lang="ru-RU" sz="2000" dirty="0">
                <a:latin typeface="Calibri"/>
                <a:ea typeface="Calibri"/>
                <a:cs typeface="Calibri"/>
              </a:rPr>
              <a:t>. Он состоит из 35887 черно-белых изображений размером 48х48</a:t>
            </a:r>
          </a:p>
        </p:txBody>
      </p:sp>
      <p:pic>
        <p:nvPicPr>
          <p:cNvPr id="10" name="Рисунок 9" descr="Изображение выглядит как Человеческое лицо, снимок экрана, черно-белый, челов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5089C95-6467-46EC-5815-78656F0F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39" y="3430754"/>
            <a:ext cx="10264049" cy="21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3123-9A95-7C6E-9C42-EAA2F8AA4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7149A-6986-DD36-A0C8-8E0B03DD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Выбор моделей для обучения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05BD8A-F832-4ADF-C912-BA4BE8AA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E9E5E67-1C63-47BE-6797-4A7AF497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39B200-A417-E425-2440-726D994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A3CDBC5D-713E-017E-A31B-F678334338AA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17FAD-C4DF-A165-1671-6EBAFE2D6C90}"/>
              </a:ext>
            </a:extLst>
          </p:cNvPr>
          <p:cNvSpPr txBox="1"/>
          <p:nvPr/>
        </p:nvSpPr>
        <p:spPr>
          <a:xfrm>
            <a:off x="693008" y="1410767"/>
            <a:ext cx="10283749" cy="4504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830CC-24B7-BAFA-4196-CE7829696C02}"/>
              </a:ext>
            </a:extLst>
          </p:cNvPr>
          <p:cNvSpPr txBox="1"/>
          <p:nvPr/>
        </p:nvSpPr>
        <p:spPr>
          <a:xfrm>
            <a:off x="705383" y="1497393"/>
            <a:ext cx="990011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На сайте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Paperswithcode</a:t>
            </a:r>
            <a:r>
              <a:rPr lang="ru-RU" sz="2000" dirty="0">
                <a:latin typeface="Calibri"/>
                <a:ea typeface="Calibri"/>
                <a:cs typeface="Calibri"/>
              </a:rPr>
              <a:t> представлены модели с лучшими тестовыми показателями на выбранном датасете.</a:t>
            </a:r>
          </a:p>
          <a:p>
            <a:r>
              <a:rPr lang="ru-RU" sz="2000" dirty="0">
                <a:latin typeface="Calibri"/>
                <a:ea typeface="Calibri"/>
                <a:cs typeface="Calibri"/>
              </a:rPr>
              <a:t>Для данной работы было решено обучить модели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000" dirty="0">
                <a:latin typeface="Calibri"/>
                <a:ea typeface="Calibri"/>
                <a:cs typeface="Calibri"/>
              </a:rPr>
              <a:t>, ResNet18. В качестве эксперимента было также обучена модель Yolo11n</a:t>
            </a:r>
          </a:p>
        </p:txBody>
      </p:sp>
      <p:pic>
        <p:nvPicPr>
          <p:cNvPr id="8" name="Рисунок 7" descr="Изображение выглядит как текст, снимок экрана, линия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3F4557E-E899-FD93-CF05-0AD4471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4" y="2953360"/>
            <a:ext cx="6362241" cy="29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6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D8DEE-A316-2771-4DDD-984C7D7B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ADFE0-9EAB-E6B2-4A8C-A0BF8BEC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1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AD9A656-3934-57BD-8C80-92D6916A9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9E2001-C350-63D4-44A4-25E23DF4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0287BE-7BB4-B097-E946-D2530E82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3FA10678-9821-4988-5AFC-0C1EC1BE212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BCCD1-6D30-3DEA-1425-05E63E1E6975}"/>
              </a:ext>
            </a:extLst>
          </p:cNvPr>
          <p:cNvSpPr txBox="1"/>
          <p:nvPr/>
        </p:nvSpPr>
        <p:spPr>
          <a:xfrm>
            <a:off x="631132" y="1348890"/>
            <a:ext cx="1029612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Датасет разбит только на тестовую(7178) и обучающую(28709) выборки.</a:t>
            </a:r>
          </a:p>
          <a:p>
            <a:endParaRPr lang="ru-RU" sz="2800" dirty="0">
              <a:latin typeface="Calibri"/>
              <a:ea typeface="Calibri"/>
              <a:cs typeface="Calibri"/>
            </a:endParaRPr>
          </a:p>
          <a:p>
            <a:r>
              <a:rPr lang="ru-RU" sz="2800" dirty="0">
                <a:latin typeface="Calibri"/>
                <a:ea typeface="Calibri"/>
                <a:cs typeface="Calibri"/>
              </a:rPr>
              <a:t>Датасет для тестирования составляет примерно 20% от общего количества изображений. Возьмём 20% от обучающего датасета и создадим из неё </a:t>
            </a:r>
            <a:r>
              <a:rPr lang="ru-RU" sz="2800" err="1">
                <a:latin typeface="Calibri"/>
                <a:ea typeface="Calibri"/>
                <a:cs typeface="Calibri"/>
              </a:rPr>
              <a:t>валидационную</a:t>
            </a:r>
            <a:r>
              <a:rPr lang="ru-RU" sz="2800" dirty="0">
                <a:latin typeface="Calibri"/>
                <a:ea typeface="Calibri"/>
                <a:cs typeface="Calibri"/>
              </a:rPr>
              <a:t> выборку(5748).</a:t>
            </a:r>
          </a:p>
        </p:txBody>
      </p:sp>
    </p:spTree>
    <p:extLst>
      <p:ext uri="{BB962C8B-B14F-4D97-AF65-F5344CB8AC3E}">
        <p14:creationId xmlns:p14="http://schemas.microsoft.com/office/powerpoint/2010/main" val="47522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D333-6BEA-1235-89C9-117AC05B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FF1DB-4F1D-0772-9E88-5DAE3C3F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2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01839B-962E-391B-6CAD-46AE3276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06E8E3-26A0-53A1-DAD0-D60B356A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052EB69-B5CB-8843-0E8B-A87AA1BB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46C8D21-517E-9BD1-82E8-DEC08BC26CF9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3A730-2A5F-50B8-3D2A-0AEE4720E611}"/>
              </a:ext>
            </a:extLst>
          </p:cNvPr>
          <p:cNvSpPr txBox="1"/>
          <p:nvPr/>
        </p:nvSpPr>
        <p:spPr>
          <a:xfrm>
            <a:off x="631132" y="1348890"/>
            <a:ext cx="1029612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Аугментация датасета с помощью </a:t>
            </a:r>
            <a:r>
              <a:rPr lang="ru-RU" sz="2000" err="1">
                <a:latin typeface="Calibri"/>
                <a:ea typeface="Calibri"/>
                <a:cs typeface="Calibri"/>
              </a:rPr>
              <a:t>torchvision.transforms</a:t>
            </a:r>
            <a:r>
              <a:rPr lang="ru-RU" sz="2000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Размер изображения меняется на 224х224;</a:t>
            </a:r>
          </a:p>
          <a:p>
            <a:r>
              <a:rPr lang="ru-RU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с 50% вероятностью оно горизонтально переворачивается, а с 40% вертикально;</a:t>
            </a:r>
            <a:endParaRPr lang="ru-RU" dirty="0">
              <a:solidFill>
                <a:srgbClr val="000000"/>
              </a:solidFill>
              <a:latin typeface="Montserrat Medium"/>
              <a:ea typeface="Calibri"/>
              <a:cs typeface="Calibri"/>
            </a:endParaRPr>
          </a:p>
          <a:p>
            <a:r>
              <a:rPr lang="ru-RU" sz="2000">
                <a:latin typeface="Calibri"/>
                <a:ea typeface="Calibri"/>
                <a:cs typeface="Calibri"/>
              </a:rPr>
              <a:t>Рандомно меняется контраст и яркость фото;</a:t>
            </a:r>
            <a:endParaRPr lang="ru-RU" sz="2000" dirty="0">
              <a:latin typeface="Calibri"/>
              <a:ea typeface="Calibri"/>
              <a:cs typeface="Calibri"/>
            </a:endParaRPr>
          </a:p>
          <a:p>
            <a:r>
              <a:rPr lang="ru-RU" sz="2000" dirty="0">
                <a:latin typeface="Calibri"/>
                <a:ea typeface="Calibri"/>
                <a:cs typeface="Calibri"/>
              </a:rPr>
              <a:t>В конце фото переводится в тензор.</a:t>
            </a:r>
          </a:p>
        </p:txBody>
      </p:sp>
      <p:pic>
        <p:nvPicPr>
          <p:cNvPr id="8" name="Рисунок 7" descr="Изображение выглядит как текст, снимок экрана, дисплей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F088A6-73BC-1FDA-995A-F36F7128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6" y="3032240"/>
            <a:ext cx="7581900" cy="3076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3D1845-6013-D00A-867C-C69794D6D5F7}"/>
              </a:ext>
            </a:extLst>
          </p:cNvPr>
          <p:cNvSpPr txBox="1"/>
          <p:nvPr/>
        </p:nvSpPr>
        <p:spPr>
          <a:xfrm>
            <a:off x="8542878" y="3029145"/>
            <a:ext cx="310124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Для тестовой и </a:t>
            </a:r>
            <a:r>
              <a:rPr lang="ru-RU" sz="2000" err="1">
                <a:latin typeface="Calibri"/>
                <a:ea typeface="Calibri"/>
                <a:cs typeface="Calibri"/>
              </a:rPr>
              <a:t>валидационной</a:t>
            </a:r>
            <a:r>
              <a:rPr lang="ru-RU" sz="2000" dirty="0">
                <a:latin typeface="Calibri"/>
                <a:ea typeface="Calibri"/>
                <a:cs typeface="Calibri"/>
              </a:rPr>
              <a:t> выборки применялись только первое и последнее преобразование аугментации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037151624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Широкоэкранный</PresentationFormat>
  <Slides>25</Slides>
  <Notes>0</Notes>
  <HiddenSlides>0</HiddenSlide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25</vt:i4>
      </vt:variant>
    </vt:vector>
  </HeadingPairs>
  <TitlesOfParts>
    <vt:vector size="28" baseType="lpstr">
      <vt:lpstr>Обложка</vt:lpstr>
      <vt:lpstr>Разделяющие слайды</vt:lpstr>
      <vt:lpstr>Внутренние слайды</vt:lpstr>
      <vt:lpstr>Проект 9. Распознавание эмоций на видео</vt:lpstr>
      <vt:lpstr>Актуальность работы</vt:lpstr>
      <vt:lpstr>Цели и задачи</vt:lpstr>
      <vt:lpstr>Применяемые технологии</vt:lpstr>
      <vt:lpstr>Этапы работы над проектом</vt:lpstr>
      <vt:lpstr>Анализ существующих решений, подбор и загрузка релевантного датасета</vt:lpstr>
      <vt:lpstr>Выбор моделей для обучения</vt:lpstr>
      <vt:lpstr>Подготовка датасета 1</vt:lpstr>
      <vt:lpstr>Подготовка датасета 2</vt:lpstr>
      <vt:lpstr>Визуализация датасета</vt:lpstr>
      <vt:lpstr>Диаграмма пайплайна обучения(EfficientNet, ResNet18) </vt:lpstr>
      <vt:lpstr>Оценка качества моделей</vt:lpstr>
      <vt:lpstr>Перевод модели в формат ONNX</vt:lpstr>
      <vt:lpstr>Диаграмма пайплайна инференса(EfficientNet, ResNet18) </vt:lpstr>
      <vt:lpstr>Примеры распознавания(EfficientNet, ResNet18) </vt:lpstr>
      <vt:lpstr>Подготовка датасета 3</vt:lpstr>
      <vt:lpstr>Диаграмма пайплайна обучения(Yolo11n) </vt:lpstr>
      <vt:lpstr>Оценка качества моделей(Yolo11n)</vt:lpstr>
      <vt:lpstr>Перевод модели в формат ONNX</vt:lpstr>
      <vt:lpstr>Диаграмма пайплайна инференса(Yolo11n) </vt:lpstr>
      <vt:lpstr>Примеры распознавания(Yolo11n) </vt:lpstr>
      <vt:lpstr>Создание веб-интерфейса с помощью Gradio</vt:lpstr>
      <vt:lpstr>Деплой веб-интерфейса 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revision>827</cp:revision>
  <dcterms:created xsi:type="dcterms:W3CDTF">2023-09-20T07:01:25Z</dcterms:created>
  <dcterms:modified xsi:type="dcterms:W3CDTF">2025-07-12T07:38:07Z</dcterms:modified>
</cp:coreProperties>
</file>